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7" r:id="rId19"/>
    <p:sldId id="288" r:id="rId20"/>
    <p:sldId id="289" r:id="rId21"/>
    <p:sldId id="290" r:id="rId22"/>
    <p:sldId id="291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x="12192000" cy="6858000"/>
  <p:notesSz cx="6858000" cy="12192000"/>
  <p:embeddedFontLst>
    <p:embeddedFont>
      <p:font typeface="MiSans" pitchFamily="34" charset="-122"/>
      <p:regular r:id="rId4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243C3B7-B9C4-4D43-BBA0-DF01F18E55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D66C8D-AC41-4103-92DE-0A5F39D33D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243C3B7-B9C4-4D43-BBA0-DF01F18E55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D66C8D-AC41-4103-92DE-0A5F39D33D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zhuanlan.zhihu.com/p/43590883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www.bilibili.com/video/BV1bH4y1w7mm/?spm_id_from=333.337.search-card.all.click&amp;vd_source=41153896bf1019e7753d37a8f613b0fb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jpeg"/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9v0.jpg"/>
          <p:cNvPicPr>
            <a:picLocks noChangeAspect="1"/>
          </p:cNvPicPr>
          <p:nvPr/>
        </p:nvPicPr>
        <p:blipFill>
          <a:blip r:embed="rId2"/>
          <a:srcRect t="83" b="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1975485"/>
            <a:ext cx="4963160" cy="33274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6745" y="6134418"/>
            <a:ext cx="4345305" cy="2209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626745" y="6134418"/>
            <a:ext cx="4345305" cy="220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汇报人：需学习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240270" y="6099810"/>
            <a:ext cx="3091815" cy="279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Text 10"/>
          <p:cNvSpPr/>
          <p:nvPr/>
        </p:nvSpPr>
        <p:spPr>
          <a:xfrm>
            <a:off x="617220" y="2439035"/>
            <a:ext cx="7715885" cy="14033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OvDino模型部署与GEMM优化实战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29920" y="1645285"/>
            <a:ext cx="5149215" cy="609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PROPOSAL REPORT</a:t>
            </a:r>
            <a:endParaRPr lang="en-US" sz="1600" dirty="0"/>
          </a:p>
        </p:txBody>
      </p:sp>
      <p:pic>
        <p:nvPicPr>
          <p:cNvPr id="16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17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18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56000"/>
          </a:blip>
          <a:srcRect l="4" t="11111" r="18329"/>
          <a:stretch>
            <a:fillRect/>
          </a:stretch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812800"/>
            <a:ext cx="1064958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后处理算子计算流程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提取TopK分数及索引，筛选出最具代表性的结果。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770505" y="1993265"/>
            <a:ext cx="7732395" cy="5880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TopK分数与索引提取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结合索引提取对应边界框，并组装成最终输出det_output。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770505" y="4004945"/>
            <a:ext cx="7732395" cy="582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边界框提取与组装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1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82650" y="669290"/>
            <a:ext cx="762000" cy="76200"/>
          </a:xfrm>
          <a:prstGeom prst="rect">
            <a:avLst/>
          </a:prstGeom>
        </p:spPr>
      </p:pic>
      <p:pic>
        <p:nvPicPr>
          <p:cNvPr id="16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82650" y="800100"/>
            <a:ext cx="762000" cy="762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722755" y="1976755"/>
            <a:ext cx="878205" cy="692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722755" y="4004945"/>
            <a:ext cx="878205" cy="692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80" y="1235075"/>
            <a:ext cx="2939415" cy="1314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001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性能分析与瓶颈定位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830" y="753110"/>
            <a:ext cx="1064958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后处理耗时分布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671830" y="3256280"/>
            <a:ext cx="4998085" cy="385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GEMM操作占比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29348" y="3678555"/>
            <a:ext cx="4083050" cy="2120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在后处理算子中，GEMM操作耗时占比超过80%，成为性能瓶颈的关键环节。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539865" y="3256280"/>
            <a:ext cx="4998085" cy="385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优化方向明确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997383" y="3678555"/>
            <a:ext cx="4083050" cy="2120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明确优化重点应集中在GEMM算子上，以实现整体性能的显著提升。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104891" y="2514139"/>
            <a:ext cx="0" cy="257810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</p:sp>
      <p:sp>
        <p:nvSpPr>
          <p:cNvPr id="8" name="Text 6"/>
          <p:cNvSpPr/>
          <p:nvPr/>
        </p:nvSpPr>
        <p:spPr>
          <a:xfrm>
            <a:off x="2731770" y="2368550"/>
            <a:ext cx="878205" cy="692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599805" y="2368550"/>
            <a:ext cx="878205" cy="692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0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82650" y="669290"/>
            <a:ext cx="762000" cy="76200"/>
          </a:xfrm>
          <a:prstGeom prst="rect">
            <a:avLst/>
          </a:prstGeom>
        </p:spPr>
      </p:pic>
      <p:pic>
        <p:nvPicPr>
          <p:cNvPr id="18" name="Image 1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82650" y="800100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ARM平台内存访问金字塔展示了从寄存器到主存的层级结构，不同层级的容量与延迟差异显著。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127760" y="2645410"/>
            <a:ext cx="2853690" cy="714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内存层级结构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优化目标是减少主存访问，提升缓存命中率，从而降低内存访问延迟。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28210" y="2085975"/>
            <a:ext cx="2853690" cy="714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缓存命中率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基于内存访问金字塔，数据重排与分块策略成为优化的关键手段。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28025" y="2777490"/>
            <a:ext cx="2853690" cy="7162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理论依据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ARM平台内存访问金字塔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11" name="Image 0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2" name="Image 1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13" name="Image 2" descr="https://test-kimi-img.moonshot.cn/pub/slides/slides_tmpl/image/25-07-11-18:09:52-d1oe5s5cmrb5eq9iq9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10" y="5626735"/>
            <a:ext cx="2939415" cy="1314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011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5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3" name="Text 1"/>
          <p:cNvSpPr/>
          <p:nvPr/>
        </p:nvSpPr>
        <p:spPr>
          <a:xfrm>
            <a:off x="880110" y="1675765"/>
            <a:ext cx="4953000" cy="44132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5762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4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5" name="Text 3"/>
          <p:cNvSpPr/>
          <p:nvPr/>
        </p:nvSpPr>
        <p:spPr>
          <a:xfrm>
            <a:off x="6357620" y="1675765"/>
            <a:ext cx="4953000" cy="44132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2155" y="753110"/>
            <a:ext cx="1064958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Roofline模型分析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05510" y="3272155"/>
            <a:ext cx="4998085" cy="385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模型概述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63345" y="3694430"/>
            <a:ext cx="4083050" cy="2120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Roofline模型用于评估算子在ARM平台上的计算密度与带宽瓶颈，直观展示性能瓶颈。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353810" y="3272155"/>
            <a:ext cx="4998085" cy="385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优化空间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11645" y="3694430"/>
            <a:ext cx="4083050" cy="2120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通过Roofline模型量化优化空间，明确向量化与分块策略的必要性。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882265" y="2368550"/>
            <a:ext cx="878205" cy="692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416925" y="2368550"/>
            <a:ext cx="878205" cy="692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318625" y="6332855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0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21" name="Image 1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001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GEMM优化策略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8975" y="3437890"/>
            <a:ext cx="2533650" cy="237299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93700" y="3437890"/>
            <a:ext cx="2533650" cy="23729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228975" y="741680"/>
            <a:ext cx="2533650" cy="237299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0" y="4485640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M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126865" y="430530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N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290955" y="3114675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698115" y="1743710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746500" y="4388485"/>
            <a:ext cx="317500" cy="3028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93700" y="4388485"/>
            <a:ext cx="2533650" cy="3028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746500" y="741680"/>
            <a:ext cx="317500" cy="23729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937115" y="4378960"/>
            <a:ext cx="317500" cy="3028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84315" y="4378960"/>
            <a:ext cx="2533650" cy="3028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9937115" y="732155"/>
            <a:ext cx="317500" cy="23729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548245" y="4010660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396730" y="1665605"/>
            <a:ext cx="738505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821998" y="4208780"/>
            <a:ext cx="1031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block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Dim.y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414509" y="363855"/>
            <a:ext cx="181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blockDim.x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0016490" y="4453890"/>
            <a:ext cx="76200" cy="76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584315" y="4453890"/>
            <a:ext cx="2533015" cy="76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0016490" y="732790"/>
            <a:ext cx="76200" cy="237236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414510" y="3429000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579235" y="3429000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414510" y="732790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81607" y="6533515"/>
            <a:ext cx="454342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深入浅出</a:t>
            </a:r>
            <a:r>
              <a:rPr lang="en-US" altLang="zh-CN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GPU</a:t>
            </a:r>
            <a:r>
              <a:rPr lang="zh-CN" altLang="en-US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优化系列：</a:t>
            </a:r>
            <a:r>
              <a:rPr lang="en-US" altLang="zh-CN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GEMM</a:t>
            </a:r>
            <a:r>
              <a:rPr lang="zh-CN" altLang="en-US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优化（一） </a:t>
            </a:r>
            <a:r>
              <a:rPr lang="en-US" altLang="zh-CN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- </a:t>
            </a:r>
            <a:r>
              <a:rPr lang="zh-CN" altLang="en-US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知乎</a:t>
            </a:r>
            <a:endParaRPr lang="zh-CN" altLang="en-US" sz="1600">
              <a:latin typeface="字制区喜脉体" panose="02000603000000000000" pitchFamily="2" charset="-122"/>
              <a:ea typeface="字制区喜脉体" panose="02000603000000000000" pitchFamily="2" charset="-122"/>
              <a:hlinkClick r:id="rId1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0374" y="5412224"/>
            <a:ext cx="140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A_matrix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40250" y="2746951"/>
            <a:ext cx="138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B_matrix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08830" y="5433695"/>
            <a:ext cx="116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C_matrix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1005" y="5930900"/>
            <a:ext cx="4187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global_memory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read:2MNK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write:MN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93" y="150932"/>
            <a:ext cx="4780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Sgemm_v0_global_memory</a:t>
            </a:r>
            <a:endParaRPr lang="zh-CN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612255" y="6550561"/>
            <a:ext cx="5657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CUDA</a:t>
            </a:r>
            <a:r>
              <a:rPr lang="zh-CN" altLang="en-US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实现矩阵乘法的</a:t>
            </a:r>
            <a:r>
              <a:rPr lang="en-US" altLang="zh-CN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8</a:t>
            </a:r>
            <a:r>
              <a:rPr lang="zh-CN" altLang="en-US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种优化策略编程介绍</a:t>
            </a:r>
            <a:r>
              <a:rPr lang="en-US" altLang="zh-CN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_</a:t>
            </a:r>
            <a:r>
              <a:rPr lang="zh-CN" altLang="en-US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哔哩哔哩</a:t>
            </a:r>
            <a:r>
              <a:rPr lang="en-US" altLang="zh-CN" sz="1600">
                <a:latin typeface="字制区喜脉体" panose="02000603000000000000" pitchFamily="2" charset="-122"/>
                <a:ea typeface="字制区喜脉体" panose="02000603000000000000" pitchFamily="2" charset="-122"/>
                <a:hlinkClick r:id="rId1"/>
              </a:rPr>
              <a:t>_bilibili</a:t>
            </a:r>
            <a:endParaRPr lang="en-US" altLang="zh-CN" sz="1600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362" y="5991225"/>
            <a:ext cx="987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global_memory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  <a:p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read:bm*K*(N/bn)*(M/bm)+bn*K</a:t>
            </a:r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  <a:sym typeface="+mn-ea"/>
              </a:rPr>
              <a:t>*(N/bn)*(M/bm)=KNM/bn+KNM/bm=KNM(1/bn+1/bm)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  <a:p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write:MN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89605" y="3178175"/>
            <a:ext cx="2533650" cy="237299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4330" y="3178175"/>
            <a:ext cx="2533650" cy="23729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9605" y="481965"/>
            <a:ext cx="2533650" cy="237299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39370" y="4225925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M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30660" y="198755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N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1585" y="2854960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58745" y="1483995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07130" y="4128770"/>
            <a:ext cx="317500" cy="3028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4330" y="4128770"/>
            <a:ext cx="2533650" cy="3028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07130" y="481965"/>
            <a:ext cx="317500" cy="23729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82114" y="5245606"/>
            <a:ext cx="127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A_matrix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97400" y="2486660"/>
            <a:ext cx="120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B_matrix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21834" y="5172948"/>
            <a:ext cx="127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C_matrix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4330" y="5700395"/>
            <a:ext cx="2533650" cy="3028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shared_memory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95670" y="481965"/>
            <a:ext cx="317500" cy="23729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shared_memory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27" name="直接箭头连接符 26"/>
          <p:cNvCxnSpPr>
            <a:stCxn id="17" idx="3"/>
            <a:endCxn id="26" idx="1"/>
          </p:cNvCxnSpPr>
          <p:nvPr/>
        </p:nvCxnSpPr>
        <p:spPr>
          <a:xfrm>
            <a:off x="4024630" y="1668780"/>
            <a:ext cx="1971040" cy="0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2"/>
            <a:endCxn id="24" idx="0"/>
          </p:cNvCxnSpPr>
          <p:nvPr/>
        </p:nvCxnSpPr>
        <p:spPr>
          <a:xfrm>
            <a:off x="1621155" y="4431665"/>
            <a:ext cx="0" cy="1268730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897745" y="4119245"/>
            <a:ext cx="317500" cy="3028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44945" y="4119245"/>
            <a:ext cx="2533650" cy="3028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897745" y="472440"/>
            <a:ext cx="317500" cy="23729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508875" y="3750945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357360" y="1405890"/>
            <a:ext cx="738505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80125" y="4056380"/>
            <a:ext cx="57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bm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977120" y="4194175"/>
            <a:ext cx="76200" cy="76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544945" y="4194175"/>
            <a:ext cx="2533015" cy="76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977120" y="473075"/>
            <a:ext cx="76200" cy="237236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75140" y="3169285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539865" y="3169285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375140" y="473075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840595" y="134620"/>
            <a:ext cx="57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bn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8225"/>
            <a:ext cx="4780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Sgemm_v1_shared_memory</a:t>
            </a:r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9597119" y="4627067"/>
            <a:ext cx="317500" cy="3028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44319" y="4627067"/>
            <a:ext cx="2533650" cy="3028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597119" y="980262"/>
            <a:ext cx="317500" cy="2372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08249" y="4258767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56734" y="1913712"/>
            <a:ext cx="738505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64984" y="4564202"/>
            <a:ext cx="57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bm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074514" y="3677107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39239" y="3677107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074514" y="980897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576164" y="612597"/>
            <a:ext cx="57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bn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39239" y="6208217"/>
            <a:ext cx="317500" cy="3028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39239" y="4627067"/>
            <a:ext cx="317500" cy="30289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97119" y="980897"/>
            <a:ext cx="317500" cy="30289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782789" y="980897"/>
            <a:ext cx="317500" cy="3028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782789" y="6208217"/>
            <a:ext cx="317500" cy="30289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23" name="直接箭头连接符 22"/>
          <p:cNvCxnSpPr>
            <a:endCxn id="5" idx="1"/>
          </p:cNvCxnSpPr>
          <p:nvPr/>
        </p:nvCxnSpPr>
        <p:spPr>
          <a:xfrm>
            <a:off x="9914619" y="1132662"/>
            <a:ext cx="1868170" cy="0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2" idx="0"/>
          </p:cNvCxnSpPr>
          <p:nvPr/>
        </p:nvCxnSpPr>
        <p:spPr>
          <a:xfrm flipH="1">
            <a:off x="6397989" y="4929962"/>
            <a:ext cx="1905" cy="127825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21" idx="1"/>
          </p:cNvCxnSpPr>
          <p:nvPr/>
        </p:nvCxnSpPr>
        <p:spPr>
          <a:xfrm>
            <a:off x="6556739" y="6359982"/>
            <a:ext cx="5226050" cy="0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21" idx="0"/>
          </p:cNvCxnSpPr>
          <p:nvPr/>
        </p:nvCxnSpPr>
        <p:spPr>
          <a:xfrm flipH="1">
            <a:off x="11941539" y="1283792"/>
            <a:ext cx="1270" cy="492442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 flipV="1">
            <a:off x="9967324" y="4920437"/>
            <a:ext cx="1815465" cy="1287780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6239239" y="5386527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1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421349" y="1099642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1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94149" y="6050102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2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463384" y="3353892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2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726784" y="5293182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4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V="1">
            <a:off x="6399894" y="4319092"/>
            <a:ext cx="705485" cy="1905"/>
          </a:xfrm>
          <a:prstGeom prst="straightConnector1">
            <a:avLst/>
          </a:prstGeom>
          <a:ln w="41275" cmpd="sng">
            <a:solidFill>
              <a:schemeClr val="accent5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9331054" y="1132662"/>
            <a:ext cx="3175" cy="622300"/>
          </a:xfrm>
          <a:prstGeom prst="straightConnector1">
            <a:avLst/>
          </a:prstGeom>
          <a:ln w="41275" cmpd="sng">
            <a:solidFill>
              <a:schemeClr val="accent5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468474" y="3952697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3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850994" y="1242517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3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593" y="150932"/>
            <a:ext cx="693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Sgemm_v2_shared_memory_sliding_window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11399566" y="654155"/>
            <a:ext cx="105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smem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0304" y="6468351"/>
            <a:ext cx="105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smem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96684" y="6481386"/>
            <a:ext cx="105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register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37262" y="3722192"/>
            <a:ext cx="2533650" cy="237299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1987" y="3722192"/>
            <a:ext cx="2533650" cy="23729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37262" y="1025982"/>
            <a:ext cx="2533650" cy="237299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91713" y="4769942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M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99242" y="3398977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06402" y="2028012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54787" y="4672787"/>
            <a:ext cx="317500" cy="3028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1987" y="4672787"/>
            <a:ext cx="2533650" cy="3028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54787" y="1025982"/>
            <a:ext cx="317500" cy="23729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28661" y="5696526"/>
            <a:ext cx="140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A_matrix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48537" y="3031253"/>
            <a:ext cx="138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B_matrix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17117" y="5717997"/>
            <a:ext cx="116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C_matrix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339203" y="726447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N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043942" y="3523161"/>
            <a:ext cx="1155700" cy="11049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43942" y="3523161"/>
            <a:ext cx="593725" cy="54864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29112" y="3523161"/>
            <a:ext cx="1155700" cy="11049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43942" y="1755956"/>
            <a:ext cx="1155700" cy="11049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61922" y="1755956"/>
            <a:ext cx="1155700" cy="11049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29112" y="5057321"/>
            <a:ext cx="1155700" cy="11049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7808232" y="4628061"/>
            <a:ext cx="6985" cy="42735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0199642" y="2306501"/>
            <a:ext cx="467995" cy="190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0667637" y="5055416"/>
            <a:ext cx="1155700" cy="11049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384812" y="5611041"/>
            <a:ext cx="2252980" cy="444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7" idx="0"/>
          </p:cNvCxnSpPr>
          <p:nvPr/>
        </p:nvCxnSpPr>
        <p:spPr>
          <a:xfrm>
            <a:off x="11242312" y="2880541"/>
            <a:ext cx="3175" cy="217487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10181862" y="4628696"/>
            <a:ext cx="485775" cy="42862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043942" y="3523161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29112" y="3523161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29112" y="4071801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08232" y="3523161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08232" y="4071801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58547" y="175595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058547" y="230459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637667" y="175595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637667" y="230459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36097" y="505541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236097" y="560405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815217" y="505541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815217" y="560405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663192" y="175595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663192" y="230459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1242312" y="175595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1242312" y="230459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666367" y="505541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0666367" y="560405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1245487" y="505541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1245487" y="5604056"/>
            <a:ext cx="267335" cy="23558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593" y="150932"/>
            <a:ext cx="693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Sgemm_v3_increase_work_of_per_thread</a:t>
            </a:r>
            <a:endParaRPr lang="zh-CN" altLang="en-US" sz="2400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99865" y="4548690"/>
            <a:ext cx="317500" cy="3028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47065" y="4548690"/>
            <a:ext cx="2533650" cy="3028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999865" y="901885"/>
            <a:ext cx="317500" cy="2372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10995" y="4180390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459480" y="1835335"/>
            <a:ext cx="738505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67730" y="4485825"/>
            <a:ext cx="57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bm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477260" y="3598730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41985" y="3598730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77260" y="902520"/>
            <a:ext cx="2533650" cy="2372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978910" y="534220"/>
            <a:ext cx="57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bn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41985" y="6129840"/>
            <a:ext cx="317500" cy="3028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41985" y="4548690"/>
            <a:ext cx="317500" cy="30289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999865" y="902520"/>
            <a:ext cx="317500" cy="30289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185535" y="902520"/>
            <a:ext cx="317500" cy="3028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185535" y="6129840"/>
            <a:ext cx="317500" cy="30289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81" name="直接箭头连接符 80"/>
          <p:cNvCxnSpPr>
            <a:endCxn id="79" idx="1"/>
          </p:cNvCxnSpPr>
          <p:nvPr/>
        </p:nvCxnSpPr>
        <p:spPr>
          <a:xfrm>
            <a:off x="4317365" y="1054285"/>
            <a:ext cx="1868170" cy="0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endCxn id="76" idx="0"/>
          </p:cNvCxnSpPr>
          <p:nvPr/>
        </p:nvCxnSpPr>
        <p:spPr>
          <a:xfrm flipH="1">
            <a:off x="800735" y="4851585"/>
            <a:ext cx="1905" cy="127825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endCxn id="80" idx="1"/>
          </p:cNvCxnSpPr>
          <p:nvPr/>
        </p:nvCxnSpPr>
        <p:spPr>
          <a:xfrm>
            <a:off x="959485" y="6281605"/>
            <a:ext cx="5226050" cy="0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endCxn id="80" idx="0"/>
          </p:cNvCxnSpPr>
          <p:nvPr/>
        </p:nvCxnSpPr>
        <p:spPr>
          <a:xfrm flipH="1">
            <a:off x="6344285" y="1205415"/>
            <a:ext cx="1270" cy="492442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 flipH="1" flipV="1">
            <a:off x="4370070" y="4842060"/>
            <a:ext cx="1815465" cy="1287780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641985" y="5308150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1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824095" y="1021265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1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096895" y="5971725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2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866130" y="3275515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2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129530" y="5214805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4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91" name="直接箭头连接符 90"/>
          <p:cNvCxnSpPr/>
          <p:nvPr/>
        </p:nvCxnSpPr>
        <p:spPr>
          <a:xfrm flipV="1">
            <a:off x="802640" y="4240715"/>
            <a:ext cx="705485" cy="1905"/>
          </a:xfrm>
          <a:prstGeom prst="straightConnector1">
            <a:avLst/>
          </a:prstGeom>
          <a:ln w="41275" cmpd="sng">
            <a:solidFill>
              <a:schemeClr val="accent5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3733800" y="1054285"/>
            <a:ext cx="3175" cy="622300"/>
          </a:xfrm>
          <a:prstGeom prst="straightConnector1">
            <a:avLst/>
          </a:prstGeom>
          <a:ln w="41275" cmpd="sng">
            <a:solidFill>
              <a:schemeClr val="accent5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871220" y="3874320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3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3253740" y="1164140"/>
            <a:ext cx="63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3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273050" y="6389974"/>
            <a:ext cx="105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smem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599430" y="6403009"/>
            <a:ext cx="105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register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85" y="5199380"/>
            <a:ext cx="7179310" cy="7366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85" y="4401185"/>
            <a:ext cx="7179310" cy="736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85" y="3590925"/>
            <a:ext cx="7179310" cy="73660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85" y="2780665"/>
            <a:ext cx="7179310" cy="736600"/>
          </a:xfrm>
          <a:prstGeom prst="rect">
            <a:avLst/>
          </a:prstGeom>
        </p:spPr>
      </p:pic>
      <p:pic>
        <p:nvPicPr>
          <p:cNvPr id="6" name="Image 4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85" y="1970405"/>
            <a:ext cx="7179310" cy="736600"/>
          </a:xfrm>
          <a:prstGeom prst="rect">
            <a:avLst/>
          </a:prstGeom>
        </p:spPr>
      </p:pic>
      <p:pic>
        <p:nvPicPr>
          <p:cNvPr id="7" name="Image 5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85" y="1160145"/>
            <a:ext cx="7179310" cy="7366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305935" y="1200785"/>
            <a:ext cx="842010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5147310" y="1323975"/>
            <a:ext cx="6026785" cy="311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项目背景与目标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4305935" y="2026285"/>
            <a:ext cx="842010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5147310" y="2159635"/>
            <a:ext cx="6027420" cy="311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算法移植设计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305935" y="2828925"/>
            <a:ext cx="842010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5147310" y="2970530"/>
            <a:ext cx="6268085" cy="311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性能分析与瓶颈定位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4305935" y="3651250"/>
            <a:ext cx="842010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5147310" y="3768090"/>
            <a:ext cx="6268085" cy="311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GEMM优化策略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4305935" y="4465320"/>
            <a:ext cx="868680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5147310" y="4588510"/>
            <a:ext cx="6268085" cy="311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测试验证体系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4305935" y="5243195"/>
            <a:ext cx="842010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5147310" y="5382895"/>
            <a:ext cx="6268085" cy="311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成果总结与经验沉淀</a:t>
            </a: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21" name="Shape 13"/>
          <p:cNvSpPr/>
          <p:nvPr/>
        </p:nvSpPr>
        <p:spPr>
          <a:xfrm>
            <a:off x="1045210" y="1243965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4"/>
          <p:cNvSpPr/>
          <p:nvPr/>
        </p:nvSpPr>
        <p:spPr>
          <a:xfrm>
            <a:off x="1045210" y="1243965"/>
            <a:ext cx="1408430" cy="8001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1045210" y="2010410"/>
            <a:ext cx="2663190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4" name="Shape 16"/>
          <p:cNvSpPr/>
          <p:nvPr/>
        </p:nvSpPr>
        <p:spPr>
          <a:xfrm>
            <a:off x="1125220" y="198882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5" name="Shape 17"/>
          <p:cNvSpPr/>
          <p:nvPr/>
        </p:nvSpPr>
        <p:spPr>
          <a:xfrm>
            <a:off x="11459749" y="61159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6" name="Text 18"/>
          <p:cNvSpPr/>
          <p:nvPr/>
        </p:nvSpPr>
        <p:spPr>
          <a:xfrm>
            <a:off x="11459749" y="61159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>
            <a:off x="11459749" y="62129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8" name="Text 20"/>
          <p:cNvSpPr/>
          <p:nvPr/>
        </p:nvSpPr>
        <p:spPr>
          <a:xfrm>
            <a:off x="11459749" y="62129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1"/>
          <p:cNvSpPr/>
          <p:nvPr/>
        </p:nvSpPr>
        <p:spPr>
          <a:xfrm>
            <a:off x="11459749" y="63098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30" name="Text 22"/>
          <p:cNvSpPr/>
          <p:nvPr/>
        </p:nvSpPr>
        <p:spPr>
          <a:xfrm>
            <a:off x="11459749" y="63098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1" name="Image 6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32" name="Image 7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pic>
        <p:nvPicPr>
          <p:cNvPr id="33" name="Image 8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44710" y="779780"/>
            <a:ext cx="2170430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147593" y="17929"/>
            <a:ext cx="693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Sgemm_v4_using_float4</a:t>
            </a:r>
            <a:endParaRPr lang="zh-CN" altLang="en-US" sz="2400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93760" y="2739559"/>
            <a:ext cx="1155700" cy="1104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C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78930" y="2739559"/>
            <a:ext cx="1155700" cy="11049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A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gmem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493760" y="1048554"/>
            <a:ext cx="1155700" cy="11049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  <a:sym typeface="+mn-ea"/>
              </a:rPr>
              <a:t>B</a:t>
            </a:r>
            <a:b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  <a:sym typeface="+mn-ea"/>
              </a:rPr>
            </a:br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  <a:sym typeface="+mn-ea"/>
              </a:rPr>
              <a:t>gmem</a:t>
            </a:r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111740" y="1048554"/>
            <a:ext cx="1155700" cy="11049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  <a:sym typeface="+mn-ea"/>
              </a:rPr>
              <a:t>B</a:t>
            </a:r>
            <a:b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  <a:sym typeface="+mn-ea"/>
              </a:rPr>
            </a:br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  <a:sym typeface="+mn-ea"/>
              </a:rPr>
              <a:t>smem</a:t>
            </a:r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678930" y="4273719"/>
            <a:ext cx="1155700" cy="11049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A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  <a:p>
            <a:pPr algn="ctr"/>
            <a:r>
              <a:rPr lang="en-US" altLang="zh-CN">
                <a:latin typeface="字制区喜脉体" panose="02000603000000000000" pitchFamily="2" charset="-122"/>
                <a:ea typeface="字制区喜脉体" panose="02000603000000000000" pitchFamily="2" charset="-122"/>
              </a:rPr>
              <a:t>smem</a:t>
            </a:r>
            <a:endParaRPr lang="en-US" altLang="zh-CN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7258050" y="3844459"/>
            <a:ext cx="6985" cy="42735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9649460" y="1599099"/>
            <a:ext cx="467995" cy="190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6096000" y="2969429"/>
            <a:ext cx="659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bm=32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206271" y="6296828"/>
            <a:ext cx="157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block(8,32)</a:t>
            </a:r>
            <a:endParaRPr lang="en-US" altLang="zh-CN" sz="2000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678930" y="2739559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755130" y="2739559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831330" y="2739559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907530" y="2739559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678930" y="427689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755130" y="427689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831330" y="427689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907530" y="427689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495030" y="104855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571230" y="104855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647430" y="104855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723630" y="104855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111105" y="104855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187305" y="104855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263505" y="104855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339705" y="1048554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983729" y="2170599"/>
            <a:ext cx="742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bk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=32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128430" y="4245198"/>
            <a:ext cx="1155700" cy="11049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127001" y="4245198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203201" y="4245198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0279401" y="4245198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355601" y="4245198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 flipV="1">
            <a:off x="7845605" y="4800823"/>
            <a:ext cx="2252980" cy="444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42" idx="2"/>
          </p:cNvCxnSpPr>
          <p:nvPr/>
        </p:nvCxnSpPr>
        <p:spPr>
          <a:xfrm>
            <a:off x="10689590" y="2153454"/>
            <a:ext cx="16690" cy="2091744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H="1" flipV="1">
            <a:off x="9642655" y="3818478"/>
            <a:ext cx="485775" cy="42862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8799195" y="479594"/>
            <a:ext cx="659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bn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=32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610350" y="5700841"/>
            <a:ext cx="5441852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altLang="zh-CN" b="0">
                <a:solidFill>
                  <a:srgbClr val="C586C0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#define</a:t>
            </a:r>
            <a:r>
              <a:rPr lang="en-US" altLang="zh-CN" b="0">
                <a:solidFill>
                  <a:srgbClr val="569CD6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 FETCH_FLOAT4(</a:t>
            </a:r>
            <a:r>
              <a:rPr lang="en-US" altLang="zh-CN" b="0">
                <a:solidFill>
                  <a:srgbClr val="9CDCFE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pointer</a:t>
            </a:r>
            <a:r>
              <a:rPr lang="en-US" altLang="zh-CN" b="0">
                <a:solidFill>
                  <a:srgbClr val="569CD6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) (reinterpret_cast</a:t>
            </a:r>
            <a:r>
              <a:rPr lang="en-US" altLang="zh-CN" b="0">
                <a:solidFill>
                  <a:srgbClr val="D4D4D4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&lt;</a:t>
            </a:r>
            <a:r>
              <a:rPr lang="en-US" altLang="zh-CN" b="0">
                <a:solidFill>
                  <a:srgbClr val="4EC9B0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float4</a:t>
            </a:r>
            <a:r>
              <a:rPr lang="en-US" altLang="zh-CN" b="0">
                <a:solidFill>
                  <a:srgbClr val="569CD6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 </a:t>
            </a:r>
            <a:r>
              <a:rPr lang="en-US" altLang="zh-CN" b="0">
                <a:solidFill>
                  <a:srgbClr val="D4D4D4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*&gt;</a:t>
            </a:r>
            <a:r>
              <a:rPr lang="en-US" altLang="zh-CN" b="0">
                <a:solidFill>
                  <a:srgbClr val="569CD6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(</a:t>
            </a:r>
            <a:r>
              <a:rPr lang="en-US" altLang="zh-CN" b="0">
                <a:solidFill>
                  <a:srgbClr val="D4D4D4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&amp;</a:t>
            </a:r>
            <a:r>
              <a:rPr lang="en-US" altLang="zh-CN" b="0">
                <a:solidFill>
                  <a:srgbClr val="569CD6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(pointer))[</a:t>
            </a:r>
            <a:r>
              <a:rPr lang="en-US" altLang="zh-CN" b="0">
                <a:solidFill>
                  <a:srgbClr val="B5CEA8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0</a:t>
            </a:r>
            <a:r>
              <a:rPr lang="en-US" altLang="zh-CN" b="0">
                <a:solidFill>
                  <a:srgbClr val="569CD6"/>
                </a:solidFill>
                <a:effectLst/>
                <a:latin typeface="字制区喜脉体" panose="02000603000000000000" pitchFamily="2" charset="-122"/>
                <a:ea typeface="字制区喜脉体" panose="02000603000000000000" pitchFamily="2" charset="-122"/>
              </a:rPr>
              <a:t>])</a:t>
            </a:r>
            <a:endParaRPr lang="en-US" altLang="zh-CN" b="0">
              <a:solidFill>
                <a:srgbClr val="CCCCCC"/>
              </a:solidFill>
              <a:effectLst/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258050" y="6303876"/>
            <a:ext cx="1578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字制区喜脉体" panose="02000603000000000000" pitchFamily="2" charset="-122"/>
                <a:ea typeface="字制区喜脉体" panose="02000603000000000000" pitchFamily="2" charset="-122"/>
              </a:rPr>
              <a:t>block(16,16)</a:t>
            </a:r>
            <a:endParaRPr lang="en-US" altLang="zh-CN" b="1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 flipV="1">
            <a:off x="8787468" y="6470827"/>
            <a:ext cx="467995" cy="190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666676" y="2813854"/>
            <a:ext cx="1155700" cy="1104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66676" y="2813854"/>
            <a:ext cx="593725" cy="54864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1846" y="2813854"/>
            <a:ext cx="1155700" cy="11049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66676" y="1046649"/>
            <a:ext cx="1155700" cy="11049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84656" y="1046649"/>
            <a:ext cx="1155700" cy="11049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1846" y="4348014"/>
            <a:ext cx="1155700" cy="11049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430966" y="3918754"/>
            <a:ext cx="6985" cy="42735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822376" y="1597194"/>
            <a:ext cx="467995" cy="190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290371" y="4346109"/>
            <a:ext cx="1155700" cy="11049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007546" y="4901734"/>
            <a:ext cx="2252980" cy="444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11" idx="0"/>
          </p:cNvCxnSpPr>
          <p:nvPr/>
        </p:nvCxnSpPr>
        <p:spPr>
          <a:xfrm>
            <a:off x="4865046" y="2171234"/>
            <a:ext cx="3175" cy="217487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3804596" y="3919389"/>
            <a:ext cx="485775" cy="428625"/>
          </a:xfrm>
          <a:prstGeom prst="straightConnector1">
            <a:avLst/>
          </a:prstGeom>
          <a:ln w="53975" cmpd="sng">
            <a:solidFill>
              <a:schemeClr val="accent1">
                <a:shade val="50000"/>
              </a:schemeClr>
            </a:solidFill>
            <a:prstDash val="solid"/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666677" y="2813855"/>
            <a:ext cx="54754" cy="6650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1847" y="2813855"/>
            <a:ext cx="54754" cy="6650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1847" y="3362495"/>
            <a:ext cx="54754" cy="6650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30967" y="2813855"/>
            <a:ext cx="54754" cy="6650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30967" y="3362495"/>
            <a:ext cx="54754" cy="6650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81281" y="1046649"/>
            <a:ext cx="66523" cy="696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81281" y="1595289"/>
            <a:ext cx="66523" cy="696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60401" y="1046649"/>
            <a:ext cx="66523" cy="696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60401" y="1595289"/>
            <a:ext cx="66523" cy="696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8832" y="4346110"/>
            <a:ext cx="54754" cy="6650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8832" y="4894750"/>
            <a:ext cx="54754" cy="6650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37952" y="4346110"/>
            <a:ext cx="54754" cy="6650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37952" y="4894750"/>
            <a:ext cx="54754" cy="6650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85926" y="1046649"/>
            <a:ext cx="66523" cy="696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85926" y="1595289"/>
            <a:ext cx="66523" cy="696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5046" y="1046649"/>
            <a:ext cx="66523" cy="696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65046" y="1595289"/>
            <a:ext cx="66523" cy="696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89102" y="4346110"/>
            <a:ext cx="103834" cy="8809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89102" y="4894750"/>
            <a:ext cx="103834" cy="8809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68222" y="4346110"/>
            <a:ext cx="103834" cy="8809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68222" y="4894750"/>
            <a:ext cx="103834" cy="8809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80977" y="2739559"/>
            <a:ext cx="332906" cy="11049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484234" y="2739559"/>
            <a:ext cx="76200" cy="76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制区喜脉体" panose="02000603000000000000" pitchFamily="2" charset="-122"/>
              <a:ea typeface="字制区喜脉体" panose="02000603000000000000" pitchFamily="2" charset="-12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7970" y="1508125"/>
            <a:ext cx="8111490" cy="3841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4-d1oe5slcmrb5eq9iq9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920" y="1608455"/>
            <a:ext cx="4345940" cy="54864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4-d1oe5slcmrb5eq9iq9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2170" y="1616710"/>
            <a:ext cx="4345940" cy="548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52855" y="1716405"/>
            <a:ext cx="3642995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90270" y="2234565"/>
            <a:ext cx="4496435" cy="1709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初始版本未进行优化，耗时68712us，作为性能优化的起点。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90270" y="4641850"/>
            <a:ext cx="4496435" cy="1805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通过数据重排提高局部性，将耗时降低至50018us，显著提升性能。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312025" y="1736090"/>
            <a:ext cx="3771900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NEON向量化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835775" y="2232025"/>
            <a:ext cx="4496435" cy="1709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利用NEON指令集实现SIMD并行计算，进一步将耗时降至12998us。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835775" y="4639310"/>
            <a:ext cx="4496435" cy="1805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增加数据复用率，通过分块处理将耗时降至11873us。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81660" y="532130"/>
            <a:ext cx="10966450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优化路线图</a:t>
            </a:r>
            <a:endParaRPr lang="en-US" sz="1600" dirty="0"/>
          </a:p>
        </p:txBody>
      </p:sp>
      <p:pic>
        <p:nvPicPr>
          <p:cNvPr id="11" name="Image 2" descr="https://test-kimi-img.moonshot.cn/pub/slides/slides_tmpl/image/25-07-11-18:09:54-d1oe5slcmrb5eq9iq9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075" y="4005580"/>
            <a:ext cx="4345940" cy="548640"/>
          </a:xfrm>
          <a:prstGeom prst="rect">
            <a:avLst/>
          </a:prstGeom>
        </p:spPr>
      </p:pic>
      <p:pic>
        <p:nvPicPr>
          <p:cNvPr id="12" name="Image 3" descr="https://test-kimi-img.moonshot.cn/pub/slides/slides_tmpl/image/25-07-11-18:09:54-d1oe5slcmrb5eq9iq9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49325" y="4013835"/>
            <a:ext cx="4345940" cy="5486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50010" y="4113530"/>
            <a:ext cx="3642995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排序优化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409180" y="4133215"/>
            <a:ext cx="3771900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分块处理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0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9" name="Text 13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1" name="Text 15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534015" y="876300"/>
            <a:ext cx="762000" cy="76200"/>
          </a:xfrm>
          <a:prstGeom prst="rect">
            <a:avLst/>
          </a:prstGeom>
        </p:spPr>
      </p:pic>
      <p:pic>
        <p:nvPicPr>
          <p:cNvPr id="23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534015" y="1007110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2-d1oe5s5cmrb5eq9iq9o0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461645" y="1942465"/>
            <a:ext cx="11273790" cy="45078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90" y="892175"/>
            <a:ext cx="1064958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数据重排与局部性提升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数据重排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调整矩阵存储顺序，使相邻线程访问相邻地址，减少Cache冲突与TLB缺失。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性能提升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通过数据重排，耗时从68712us降至50018us，显著提升了局部性。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9318625" y="6332855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1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6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pic>
        <p:nvPicPr>
          <p:cNvPr id="17" name="Image 3" descr="https://test-kimi-img.moonshot.cn/pub/slides/slides_tmpl/image/25-07-11-18:09:52-d1oe5s5cmrb5eq9iq9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80" y="1269365"/>
            <a:ext cx="2939415" cy="1314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17000"/>
          </a:blip>
          <a:srcRect l="4" t="11111" r="18329"/>
          <a:stretch>
            <a:fillRect/>
          </a:stretch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360" y="4895850"/>
            <a:ext cx="8691880" cy="158813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2990" y="3084195"/>
            <a:ext cx="8926830" cy="166370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955" y="1395095"/>
            <a:ext cx="8691880" cy="15881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NEON向量化并行计算</a:t>
            </a:r>
            <a:endParaRPr lang="en-US" sz="1600" dirty="0"/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457575" y="19030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利用ARM NEON指令集将标量循环改为128位SIMD并行，一次处理四个浮点数。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3457575" y="15513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NEON指令集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395095" y="365188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通过寄存器复用、减少分支与指令发射次数，进一步将耗时降至12998us。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1395095" y="330009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3161665" y="5382260"/>
            <a:ext cx="7795260" cy="1064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给出向量化前后汇编代码对比，直观展示优化效果。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3161665" y="50304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汇编对比</a:t>
            </a:r>
            <a:endParaRPr lang="en-US" sz="1600" dirty="0"/>
          </a:p>
        </p:txBody>
      </p:sp>
      <p:pic>
        <p:nvPicPr>
          <p:cNvPr id="15" name="Image 6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5"/>
          <a:srcRect l="275" r="275"/>
          <a:stretch>
            <a:fillRect/>
          </a:stretch>
        </p:blipFill>
        <p:spPr>
          <a:xfrm>
            <a:off x="2296795" y="1903095"/>
            <a:ext cx="688340" cy="69151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2301240" y="199326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pic>
        <p:nvPicPr>
          <p:cNvPr id="17" name="Image 7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5"/>
          <a:srcRect l="275" r="275"/>
          <a:stretch>
            <a:fillRect/>
          </a:stretch>
        </p:blipFill>
        <p:spPr>
          <a:xfrm>
            <a:off x="9625330" y="3469005"/>
            <a:ext cx="688340" cy="691515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pic>
        <p:nvPicPr>
          <p:cNvPr id="19" name="Image 8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5"/>
          <a:srcRect l="275" r="275"/>
          <a:stretch>
            <a:fillRect/>
          </a:stretch>
        </p:blipFill>
        <p:spPr>
          <a:xfrm>
            <a:off x="2210435" y="5386705"/>
            <a:ext cx="688340" cy="691515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2185670"/>
            <a:ext cx="11015345" cy="319278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18375" y="1027430"/>
            <a:ext cx="3193415" cy="5509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分块处理与数据复用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484630" y="2601595"/>
            <a:ext cx="4266565" cy="385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分块策略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484630" y="2987040"/>
            <a:ext cx="3596640" cy="2962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将大矩阵拆分为适合L2 Cache的子块，实现输入、权重与输出的三重缓冲。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036435" y="2643505"/>
            <a:ext cx="3860165" cy="3435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性能提升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036435" y="3023870"/>
            <a:ext cx="3596640" cy="2765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通过分块处理，减少主存访问次数，提升算术强度，将耗时降至11873us。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9318625" y="6332855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7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56000"/>
          </a:blip>
          <a:srcRect l="4" t="11111" r="18329"/>
          <a:stretch>
            <a:fillRect/>
          </a:stretch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微内核寄存器级优化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057650" y="2726055"/>
            <a:ext cx="7212965" cy="11061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手工调度指令，减少流水线气泡，最大化寄存器复用，实现接近理论峰值的计算吞吐。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057650" y="2143125"/>
            <a:ext cx="7212965" cy="576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微内核优化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57650" y="4629785"/>
            <a:ext cx="7212965" cy="11061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经过微内核优化，最终耗时降至7056us，性能提升约10倍。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57650" y="4046855"/>
            <a:ext cx="7213600" cy="5257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最终性能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1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82650" y="669290"/>
            <a:ext cx="762000" cy="76200"/>
          </a:xfrm>
          <a:prstGeom prst="rect">
            <a:avLst/>
          </a:prstGeom>
        </p:spPr>
      </p:pic>
      <p:pic>
        <p:nvPicPr>
          <p:cNvPr id="16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82650" y="800100"/>
            <a:ext cx="762000" cy="76200"/>
          </a:xfrm>
          <a:prstGeom prst="rect">
            <a:avLst/>
          </a:prstGeom>
        </p:spPr>
      </p:pic>
      <p:pic>
        <p:nvPicPr>
          <p:cNvPr id="17" name="Image 3" descr="https://test-kimi-img.moonshot.cn/pub/slides/slides_tmpl/image/25-07-11-18:09:52-d1oe5s5cmrb5eq9iq9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80" y="1269365"/>
            <a:ext cx="2939415" cy="1314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001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测试验证体系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4-d1oe5slcmrb5eq9iq9tg.png"/>
          <p:cNvPicPr>
            <a:picLocks noChangeAspect="1"/>
          </p:cNvPicPr>
          <p:nvPr/>
        </p:nvPicPr>
        <p:blipFill>
          <a:blip r:embed="rId2">
            <a:alphaModFix amt="40000"/>
          </a:blip>
          <a:srcRect t="12164" b="6895"/>
          <a:stretch>
            <a:fillRect/>
          </a:stretch>
        </p:blipFill>
        <p:spPr>
          <a:xfrm>
            <a:off x="1151255" y="0"/>
            <a:ext cx="361505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21075" y="2136140"/>
            <a:ext cx="7795260" cy="1476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验证输入输出接口是否符合预期，确保数据交互的准确性。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521075" y="1721485"/>
            <a:ext cx="6654165" cy="3721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105025" y="3746500"/>
            <a:ext cx="7795260" cy="1476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确保算子功能正确性，满足业务逻辑需求。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105025" y="3331845"/>
            <a:ext cx="7706360" cy="376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08045" y="5356860"/>
            <a:ext cx="7794625" cy="1476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评估在不同负载下的性能表现，确保系统高效运行。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08045" y="4942205"/>
            <a:ext cx="6570345" cy="3340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效率测试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41020" y="532130"/>
            <a:ext cx="1047940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测试类型全景</a:t>
            </a:r>
            <a:endParaRPr lang="en-US" sz="1600" dirty="0"/>
          </a:p>
        </p:txBody>
      </p:sp>
      <p:pic>
        <p:nvPicPr>
          <p:cNvPr id="10" name="Image 1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3"/>
          <a:srcRect l="275" r="275"/>
          <a:stretch>
            <a:fillRect/>
          </a:stretch>
        </p:blipFill>
        <p:spPr>
          <a:xfrm>
            <a:off x="1458595" y="1642110"/>
            <a:ext cx="688340" cy="691515"/>
          </a:xfrm>
          <a:prstGeom prst="rect">
            <a:avLst/>
          </a:prstGeom>
        </p:spPr>
      </p:pic>
      <p:pic>
        <p:nvPicPr>
          <p:cNvPr id="11" name="Image 2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3"/>
          <a:srcRect l="275" r="275"/>
          <a:stretch>
            <a:fillRect/>
          </a:stretch>
        </p:blipFill>
        <p:spPr>
          <a:xfrm>
            <a:off x="849630" y="3331845"/>
            <a:ext cx="688340" cy="691515"/>
          </a:xfrm>
          <a:prstGeom prst="rect">
            <a:avLst/>
          </a:prstGeom>
        </p:spPr>
      </p:pic>
      <p:pic>
        <p:nvPicPr>
          <p:cNvPr id="12" name="Image 3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3"/>
          <a:srcRect l="275" r="275"/>
          <a:stretch>
            <a:fillRect/>
          </a:stretch>
        </p:blipFill>
        <p:spPr>
          <a:xfrm>
            <a:off x="1537970" y="5222875"/>
            <a:ext cx="688340" cy="6915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54710" y="342900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543685" y="532574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011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5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3" name="Text 1"/>
          <p:cNvSpPr/>
          <p:nvPr/>
        </p:nvSpPr>
        <p:spPr>
          <a:xfrm>
            <a:off x="880110" y="1675765"/>
            <a:ext cx="4953000" cy="44132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5762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4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5" name="Text 3"/>
          <p:cNvSpPr/>
          <p:nvPr/>
        </p:nvSpPr>
        <p:spPr>
          <a:xfrm>
            <a:off x="6357620" y="1675765"/>
            <a:ext cx="4953000" cy="44132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2155" y="753110"/>
            <a:ext cx="1064958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测试类型全景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05510" y="3272155"/>
            <a:ext cx="4998085" cy="385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稳定性测试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63345" y="3694430"/>
            <a:ext cx="4083050" cy="2120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进行长时间运行测试，验证系统的可靠性。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353810" y="3272155"/>
            <a:ext cx="4998085" cy="385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资源消耗测试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11645" y="3694430"/>
            <a:ext cx="4083050" cy="2120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监测内存与计算资源使用情况，确保资源合理利用。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882265" y="2368550"/>
            <a:ext cx="878205" cy="692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416925" y="2368550"/>
            <a:ext cx="878205" cy="692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318625" y="6332855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1459845" y="6039485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1459845" y="6136476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1459845" y="6233467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0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21" name="Image 1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23000"/>
          </a:blip>
          <a:srcRect l="4" t="11111" r="18329"/>
          <a:stretch>
            <a:fillRect/>
          </a:stretch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020" y="532130"/>
            <a:ext cx="10993120" cy="979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接口与功能测试用例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268855" y="3138805"/>
            <a:ext cx="2513965" cy="2987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设计边界维度、异常输入等测试用例，验证接口的健壮性。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246630" y="2288540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接口测试用例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91175" y="3145790"/>
            <a:ext cx="2513965" cy="298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通过随机数据一致性比对，确保算子功能正确无误。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68950" y="229552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功能测试用例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874760" y="3166110"/>
            <a:ext cx="2513965" cy="2959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编写自动化测试脚本，提高测试效率与准确性。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52535" y="231584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测试脚本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77791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8518526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12" name="Image 1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58850" y="4513580"/>
            <a:ext cx="4178300" cy="509905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82650" y="669290"/>
            <a:ext cx="762000" cy="76200"/>
          </a:xfrm>
          <a:prstGeom prst="rect">
            <a:avLst/>
          </a:prstGeom>
        </p:spPr>
      </p:pic>
      <p:pic>
        <p:nvPicPr>
          <p:cNvPr id="21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82650" y="800100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001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项目背景与目标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56000"/>
          </a:blip>
          <a:srcRect r="15090" b="15201"/>
          <a:stretch>
            <a:fillRect/>
          </a:stretch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o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290" y="2486660"/>
            <a:ext cx="9105265" cy="32880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447415" y="3384550"/>
            <a:ext cx="3385820" cy="2392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展示不同输入规模下的延迟曲线，量化性能提升效果。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30860" y="1240155"/>
            <a:ext cx="11169650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效率与稳定性测试报告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3305175" y="2801620"/>
            <a:ext cx="3712210" cy="830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效率测试结果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56500" y="3384550"/>
            <a:ext cx="3385820" cy="22510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提供72小时压力测试监控截图，证明系统稳定运行无内存泄漏。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14260" y="2801620"/>
            <a:ext cx="3712210" cy="830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稳定性测试结果</a:t>
            </a:r>
            <a:endParaRPr lang="en-US" sz="1600" dirty="0"/>
          </a:p>
        </p:txBody>
      </p:sp>
      <p:pic>
        <p:nvPicPr>
          <p:cNvPr id="9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085" y="5517515"/>
            <a:ext cx="2170430" cy="509905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82650" y="669290"/>
            <a:ext cx="762000" cy="76200"/>
          </a:xfrm>
          <a:prstGeom prst="rect">
            <a:avLst/>
          </a:prstGeom>
        </p:spPr>
      </p:pic>
      <p:pic>
        <p:nvPicPr>
          <p:cNvPr id="18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82650" y="800100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001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成果总结与经验沉淀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工作成果回顾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120140" y="3669665"/>
            <a:ext cx="2761615" cy="26473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成功完成OvDino模型在Atlas平台的端到端部署，为业务应用提供支持。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9791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模型部署</a:t>
            </a:r>
            <a:endParaRPr lang="en-US" sz="1600" dirty="0"/>
          </a:p>
        </p:txBody>
      </p:sp>
      <p:pic>
        <p:nvPicPr>
          <p:cNvPr id="5" name="Image 0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2"/>
          <a:srcRect l="275" r="275"/>
          <a:stretch>
            <a:fillRect/>
          </a:stretch>
        </p:blipFill>
        <p:spPr>
          <a:xfrm>
            <a:off x="2160905" y="2049780"/>
            <a:ext cx="688340" cy="6915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52015" y="213614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1-18:09:53-d1oe5sdcmrb5eq9iq9p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40" y="2232025"/>
            <a:ext cx="1288415" cy="3302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755515" y="3669665"/>
            <a:ext cx="2761615" cy="26473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实现后处理算子AICPU迁移与多级优化，提升系统性能。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4733290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算子迁移与优化</a:t>
            </a:r>
            <a:endParaRPr lang="en-US" sz="1600" dirty="0"/>
          </a:p>
        </p:txBody>
      </p:sp>
      <p:pic>
        <p:nvPicPr>
          <p:cNvPr id="10" name="Image 2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2"/>
          <a:srcRect l="275" r="275"/>
          <a:stretch>
            <a:fillRect/>
          </a:stretch>
        </p:blipFill>
        <p:spPr>
          <a:xfrm>
            <a:off x="5796915" y="2049780"/>
            <a:ext cx="688340" cy="6915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96598" y="214185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pic>
        <p:nvPicPr>
          <p:cNvPr id="12" name="Image 3" descr="https://test-kimi-img.moonshot.cn/pub/slides/slides_tmpl/image/25-07-11-18:09:53-d1oe5sdcmrb5eq9iq9p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15" y="2232025"/>
            <a:ext cx="1288415" cy="3302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95970" y="3669665"/>
            <a:ext cx="2761615" cy="26473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最终性能提升约10倍，满足工业级部署需求。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37374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性能提升</a:t>
            </a:r>
            <a:endParaRPr lang="en-US" sz="1600" dirty="0"/>
          </a:p>
        </p:txBody>
      </p:sp>
      <p:pic>
        <p:nvPicPr>
          <p:cNvPr id="15" name="Image 4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2"/>
          <a:srcRect l="275" r="275"/>
          <a:stretch>
            <a:fillRect/>
          </a:stretch>
        </p:blipFill>
        <p:spPr>
          <a:xfrm>
            <a:off x="9434195" y="2049780"/>
            <a:ext cx="688340" cy="6915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433560" y="214566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pic>
        <p:nvPicPr>
          <p:cNvPr id="17" name="Image 5" descr="https://test-kimi-img.moonshot.cn/pub/slides/slides_tmpl/image/25-07-11-18:09:53-d1oe5sdcmrb5eq9iq9p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570" y="2232025"/>
            <a:ext cx="1288415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1757045"/>
            <a:ext cx="12192000" cy="4286885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31990" y="885190"/>
            <a:ext cx="4288155" cy="60312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1660" y="753110"/>
            <a:ext cx="1047940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ARM优化方法论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81660" y="2120900"/>
            <a:ext cx="5175250" cy="4019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性能分析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81660" y="2487930"/>
            <a:ext cx="5175885" cy="1483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通过Benchmark定位瓶颈，明确优化方向。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533515" y="2120900"/>
            <a:ext cx="5175250" cy="4019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优化策略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533515" y="2487930"/>
            <a:ext cx="5176520" cy="1483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实施数据布局、向量化、分块、微内核优化等策略。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81660" y="4140835"/>
            <a:ext cx="5175250" cy="4019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Roofline模型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81660" y="4496435"/>
            <a:ext cx="5175885" cy="1763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利用Roofline模型量化优化空间，为策略制定提供依据。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533515" y="4140835"/>
            <a:ext cx="5175250" cy="402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方法论总结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533515" y="4496435"/>
            <a:ext cx="5176520" cy="1763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形成可复制的ARM平台深度学习推理优化方法论。</a:t>
            </a:r>
            <a:endParaRPr lang="en-US" sz="1600" dirty="0"/>
          </a:p>
        </p:txBody>
      </p:sp>
      <p:pic>
        <p:nvPicPr>
          <p:cNvPr id="13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999490"/>
            <a:ext cx="762000" cy="76200"/>
          </a:xfrm>
          <a:prstGeom prst="rect">
            <a:avLst/>
          </a:prstGeom>
        </p:spPr>
      </p:pic>
      <p:pic>
        <p:nvPicPr>
          <p:cNvPr id="14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1130300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4028440"/>
            <a:ext cx="10930890" cy="242824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475105"/>
            <a:ext cx="10930890" cy="24282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03655" y="1740535"/>
            <a:ext cx="3771900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注重细节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125220" y="2155825"/>
            <a:ext cx="4496435" cy="1709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在优化过程中，注重每一个细节，不放过任何潜在的优化机会。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303655" y="4274820"/>
            <a:ext cx="3771900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硬件架构理解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125220" y="4779010"/>
            <a:ext cx="4496435" cy="1805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深入理解硬件架构对性能优化至关重要，直接影响优化策略的选择。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157720" y="1740535"/>
            <a:ext cx="3771900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测试的重要性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000875" y="2155825"/>
            <a:ext cx="4496435" cy="1709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测试是保证工程质量的关键环节，贯穿整个开发过程。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157720" y="4274820"/>
            <a:ext cx="3771900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000875" y="4779010"/>
            <a:ext cx="4496435" cy="1805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持续学习与团队协作是推动项目成功的重要动力。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81660" y="532130"/>
            <a:ext cx="10966450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心得体会与最佳实践</a:t>
            </a:r>
            <a:endParaRPr lang="en-US"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17000"/>
          </a:blip>
          <a:srcRect l="4" t="11111" r="18329"/>
          <a:stretch>
            <a:fillRect/>
          </a:stretch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360" y="4895850"/>
            <a:ext cx="8691880" cy="158813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2990" y="3084195"/>
            <a:ext cx="8926830" cy="166370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955" y="1395095"/>
            <a:ext cx="8691880" cy="15881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后续展望</a:t>
            </a:r>
            <a:endParaRPr lang="en-US" sz="1600" dirty="0"/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457575" y="19030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将优化经验推广至更多后处理算子，提升整体系统性能。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3457575" y="15513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优化推广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395095" y="365188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探索INT8量化与稀疏化在ARM平台的落地，进一步提升性能。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1395095" y="330009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新技术探索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3161665" y="5382260"/>
            <a:ext cx="7795260" cy="1064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建立自动化性能回归测试体系，确保系统长期稳定运行。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3161665" y="50304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测试体系建设</a:t>
            </a:r>
            <a:endParaRPr lang="en-US" sz="1600" dirty="0"/>
          </a:p>
        </p:txBody>
      </p:sp>
      <p:pic>
        <p:nvPicPr>
          <p:cNvPr id="15" name="Image 6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5"/>
          <a:srcRect l="275" r="275"/>
          <a:stretch>
            <a:fillRect/>
          </a:stretch>
        </p:blipFill>
        <p:spPr>
          <a:xfrm>
            <a:off x="2296795" y="1903095"/>
            <a:ext cx="688340" cy="69151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2301240" y="199326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pic>
        <p:nvPicPr>
          <p:cNvPr id="17" name="Image 7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5"/>
          <a:srcRect l="275" r="275"/>
          <a:stretch>
            <a:fillRect/>
          </a:stretch>
        </p:blipFill>
        <p:spPr>
          <a:xfrm>
            <a:off x="9625330" y="3469005"/>
            <a:ext cx="688340" cy="691515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pic>
        <p:nvPicPr>
          <p:cNvPr id="19" name="Image 8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5"/>
          <a:srcRect l="275" r="275"/>
          <a:stretch>
            <a:fillRect/>
          </a:stretch>
        </p:blipFill>
        <p:spPr>
          <a:xfrm>
            <a:off x="2210435" y="5386705"/>
            <a:ext cx="688340" cy="691515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/>
          <a:srcRect t="104" b="104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4" name="Text 1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2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r>
              <a:rPr lang="en-US" sz="32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32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READING</a:t>
            </a:r>
            <a:r>
              <a:rPr lang="en-US" sz="32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！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6745" y="6134418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26745" y="6134418"/>
            <a:ext cx="4345305" cy="33147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40270" y="6099810"/>
            <a:ext cx="3091815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9" name="Image 1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20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21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3-d1oe5sdcmrb5eq9iq9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865" y="2195830"/>
            <a:ext cx="3395345" cy="374269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3-d1oe5sdcmrb5eq9iq9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65" y="2009775"/>
            <a:ext cx="3395345" cy="374269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3-d1oe5sdcmrb5eq9iq9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1695450"/>
            <a:ext cx="3395345" cy="37426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1020" y="532130"/>
            <a:ext cx="1047940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阶段一任务背景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OvDino裁剪模型在Atlas平台的部署面临诸多挑战，包括硬件适配、性能优化等问题，需要团队具备扎实的技术能力来攻克难关。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模型部署挑战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8042910" y="318579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后处理算子OvDinoProposal4dV2的AICPU框架迁移与优化是提升整体系统性能的关键环节，对实现高效推理至关重要。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8042910" y="247205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后处理算子迁移必要性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随着AI技术的快速发展，编译器与推理库的开发成为关键技术领域。为了提升模型性能，必须深入学习相关技术，以适应不断变化的业务需求。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AI技术发展需求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/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05" y="3533775"/>
            <a:ext cx="10669270" cy="10166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本阶段目标包括熟悉团队工作流程与规范、掌握ADCNN框架端到端部署流程、遵循通用编程语言规范、熟练运用AICPU通用优化方法以及掌握集成测试方法与能力。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13105" y="1835150"/>
            <a:ext cx="779335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阶段一目标设定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4535" y="2967355"/>
            <a:ext cx="6583045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目标概述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3" name="Image 1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  <p:pic>
        <p:nvPicPr>
          <p:cNvPr id="14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803130" y="924560"/>
            <a:ext cx="2417445" cy="568960"/>
          </a:xfrm>
          <a:prstGeom prst="rect">
            <a:avLst/>
          </a:prstGeom>
        </p:spPr>
      </p:pic>
      <p:pic>
        <p:nvPicPr>
          <p:cNvPr id="15" name="Image 3" descr="https://test-kimi-img.moonshot.cn/pub/slides/slides_tmpl/image/25-07-11-18:09:52-d1oe5s5cmrb5eq9iq9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35" y="6014085"/>
            <a:ext cx="4919345" cy="2197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001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算法移植设计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2">
            <a:alphaModFix amt="56000"/>
          </a:blip>
          <a:srcRect r="15090" b="15201"/>
          <a:stretch>
            <a:fillRect/>
          </a:stretch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o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290" y="2486660"/>
            <a:ext cx="9105265" cy="32880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447415" y="3384550"/>
            <a:ext cx="3385820" cy="2392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从ONNX模型格式开始，这是模型在不同框架间转换的通用格式，为后续部署奠定基础。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30860" y="1240155"/>
            <a:ext cx="11169650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ADCNN部署流程概览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3305175" y="2801620"/>
            <a:ext cx="3712210" cy="830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流程起点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56500" y="3384550"/>
            <a:ext cx="3385820" cy="22510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最终实现模型在Atlas平台的推理，完成从模型转换到实际运行的全过程。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14260" y="2801620"/>
            <a:ext cx="3712210" cy="830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流程终点</a:t>
            </a:r>
            <a:endParaRPr lang="en-US" sz="1600" dirty="0"/>
          </a:p>
        </p:txBody>
      </p:sp>
      <p:pic>
        <p:nvPicPr>
          <p:cNvPr id="9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085" y="5517515"/>
            <a:ext cx="2170430" cy="509905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1490960" y="6078220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11490960" y="6175211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11490960" y="6272202"/>
            <a:ext cx="209550" cy="4223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82650" y="669290"/>
            <a:ext cx="762000" cy="76200"/>
          </a:xfrm>
          <a:prstGeom prst="rect">
            <a:avLst/>
          </a:prstGeom>
        </p:spPr>
      </p:pic>
      <p:pic>
        <p:nvPicPr>
          <p:cNvPr id="18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82650" y="800100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3-d1oe5sdcmrb5eq9iq9r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3603625"/>
            <a:ext cx="10088880" cy="1542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4094480"/>
            <a:ext cx="12192000" cy="236855"/>
          </a:xfrm>
          <a:prstGeom prst="rect">
            <a:avLst/>
          </a:prstGeom>
          <a:solidFill>
            <a:srgbClr val="5B78BC">
              <a:alpha val="20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0" y="4094480"/>
            <a:ext cx="12192000" cy="2368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77875" y="1838960"/>
            <a:ext cx="5057140" cy="401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输入张量cls_score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77875" y="2275840"/>
            <a:ext cx="5057140" cy="13646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输入张量cls_score的维度为[1, 1, 900, 512]，表示分类得分，是模型输出的重要组成部分。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77875" y="4626610"/>
            <a:ext cx="5057140" cy="4622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输入张量text_feat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7875" y="5041265"/>
            <a:ext cx="5057140" cy="13646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输入张量text_feat的维度为[1, 1, 80, 512]，包含文本特征，用于后续的相似度计算。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99860" y="1838960"/>
            <a:ext cx="5058410" cy="436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输入元数据im_info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499860" y="2252980"/>
            <a:ext cx="5057775" cy="13646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输入元数据im_info包含图像尺寸等信息，如{736, 1280, 1.5328}，为模型提供上下文信息。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9860" y="4626610"/>
            <a:ext cx="5058410" cy="436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输出张量det_output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499860" y="5040630"/>
            <a:ext cx="5057775" cy="13646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输出张量det_output的维度为[900, 7, 1, 1]，表示检测结果，是后处理算子的最终输出。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77875" y="532130"/>
            <a:ext cx="1047940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后处理算子输入输出定义</a:t>
            </a:r>
            <a:endParaRPr lang="en-US" sz="1600" dirty="0"/>
          </a:p>
        </p:txBody>
      </p:sp>
      <p:pic>
        <p:nvPicPr>
          <p:cNvPr id="14" name="Image 1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751820" y="690880"/>
            <a:ext cx="762000" cy="76200"/>
          </a:xfrm>
          <a:prstGeom prst="rect">
            <a:avLst/>
          </a:prstGeom>
        </p:spPr>
      </p:pic>
      <p:pic>
        <p:nvPicPr>
          <p:cNvPr id="15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751820" y="821690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4-d1oe5slcmrb5eq9iq9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0"/>
            <a:ext cx="12192000" cy="297307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3"/>
          <a:srcRect l="763" t="-40" r="763" b="40"/>
          <a:stretch>
            <a:fillRect/>
          </a:stretch>
        </p:blipFill>
        <p:spPr>
          <a:xfrm>
            <a:off x="1904365" y="1858010"/>
            <a:ext cx="779145" cy="7905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948180" y="200787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pic>
        <p:nvPicPr>
          <p:cNvPr id="5" name="Image 2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3"/>
          <a:srcRect l="763" t="-40" r="763" b="40"/>
          <a:stretch>
            <a:fillRect/>
          </a:stretch>
        </p:blipFill>
        <p:spPr>
          <a:xfrm>
            <a:off x="5682615" y="2307590"/>
            <a:ext cx="779145" cy="7905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726430" y="243459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pic>
        <p:nvPicPr>
          <p:cNvPr id="7" name="Image 3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3"/>
          <a:srcRect l="763" t="-40" r="763" b="40"/>
          <a:stretch>
            <a:fillRect/>
          </a:stretch>
        </p:blipFill>
        <p:spPr>
          <a:xfrm>
            <a:off x="9499600" y="1881505"/>
            <a:ext cx="779145" cy="79057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544685" y="204152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后处理算子计算流程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对cls_score和text_feat进行L2归一化，确保数据在后续计算中具有良好的数值稳定性。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66775" y="2830195"/>
            <a:ext cx="2853690" cy="7137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L2归一化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通过GEMM操作计算相似度矩阵cls_sim，其维度为[1, 1, 900, 80]，是核心计算步骤。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4655820" y="3248025"/>
            <a:ext cx="2853690" cy="714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GEMM计算相似度矩阵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对cls_sim执行Sigmoid激活，将值映射到(0,1)区间，便于后续处理。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8444865" y="2809875"/>
            <a:ext cx="2853690" cy="7137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Sigmoid激活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3492</Words>
  <Application>WPS Presentation</Application>
  <PresentationFormat>On-screen Show (16:9)</PresentationFormat>
  <Paragraphs>559</Paragraphs>
  <Slides>36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8" baseType="lpstr">
      <vt:lpstr>Arial</vt:lpstr>
      <vt:lpstr>宋体</vt:lpstr>
      <vt:lpstr>Wingdings</vt:lpstr>
      <vt:lpstr>Nimbus Roman No9 L</vt:lpstr>
      <vt:lpstr>MiSans</vt:lpstr>
      <vt:lpstr>Comfortaa Light</vt:lpstr>
      <vt:lpstr>MiSans</vt:lpstr>
      <vt:lpstr>MiSans</vt:lpstr>
      <vt:lpstr>文鼎ＰＬ简中楷</vt:lpstr>
      <vt:lpstr>Calibri</vt:lpstr>
      <vt:lpstr>DejaVu Sans</vt:lpstr>
      <vt:lpstr>微软雅黑</vt:lpstr>
      <vt:lpstr>文泉驿微米黑</vt:lpstr>
      <vt:lpstr>宋体</vt:lpstr>
      <vt:lpstr>Arial Unicode MS</vt:lpstr>
      <vt:lpstr>字制区喜脉体</vt:lpstr>
      <vt:lpstr>AR PL UKai CN</vt:lpstr>
      <vt:lpstr>等线 Light</vt:lpstr>
      <vt:lpstr>Calibri Light</vt:lpstr>
      <vt:lpstr>等线</vt:lpstr>
      <vt:lpstr>OpenSymbol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海康威视OvDino模型部署与GEMM优化实战</dc:title>
  <dc:creator>Kimi</dc:creator>
  <dc:subject>海康威视OvDino模型部署与GEMM优化实战</dc:subject>
  <cp:lastModifiedBy>tianxin</cp:lastModifiedBy>
  <cp:revision>3</cp:revision>
  <dcterms:created xsi:type="dcterms:W3CDTF">2025-09-04T15:45:08Z</dcterms:created>
  <dcterms:modified xsi:type="dcterms:W3CDTF">2025-09-04T15:45:08Z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{"Label":"海康威视OvDino模型部署与GEMM优化实战","ContentProducer":"001191110108MACG2KBH8F10000","ProduceID":"d2sq01u0ftljkdg63t00","ReservedCode1":"","ContentPropagator":"001191110108MACG2KBH8F20000","PropagateID":"d2sq01u0ftljkdg63t00","ReservedCode2":""}</vt:lpwstr>
  </property>
  <property fmtid="{D5CDD505-2E9C-101B-9397-08002B2CF9AE}" pid="3" name="ICV">
    <vt:lpwstr/>
  </property>
  <property fmtid="{D5CDD505-2E9C-101B-9397-08002B2CF9AE}" pid="4" name="KSOProductBuildVer">
    <vt:lpwstr>1033-11.1.0.11723</vt:lpwstr>
  </property>
</Properties>
</file>